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9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4"/>
    <p:restoredTop sz="94633"/>
  </p:normalViewPr>
  <p:slideViewPr>
    <p:cSldViewPr snapToGrid="0">
      <p:cViewPr varScale="1">
        <p:scale>
          <a:sx n="200" d="100"/>
          <a:sy n="200" d="100"/>
        </p:scale>
        <p:origin x="18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93660-2680-9448-83FF-A727A5018E47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97F1-93A8-754B-B65E-B560D4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8D8A-81DD-EBFB-DF55-5703A7DD2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DBD47-9C38-CFCC-EA5E-55F688B50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F4C65-1463-9FD9-0664-DA9DA4F9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E01F-8AF4-5146-A41B-79944EF1B969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D49AA-5852-D6E1-9D80-92794D0C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965C5-183D-0C98-BEB2-AFC90ABC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E067-F3B5-C5F2-6C6E-AEBDDFCE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BE69A-6FC0-7937-B616-C943DF247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BDCE-7314-2CF7-50AD-729D62B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E413-465A-B646-9019-98756E8EF0FA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6478-B608-CD72-73A3-74DA4A18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1145-FC8E-5FB2-2CBC-208CC887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F0B45-29B2-8279-7836-FBC2FCFA8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93710-5DE9-6F5F-7AF6-3F31FCF1C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DF84-BF0D-2C4D-1E12-C0A30AB5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6A61-7EFD-A649-A67A-2ECAD8BDE2F0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FDE8D-B63A-A153-0E03-349A09D9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7E389-0E8F-20A2-D012-8AD891DC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1F92-7F40-E0C9-7116-B786763C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3E62-5F3F-7D13-B691-83B1EE9C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FC7C5EC-A6B6-AB80-1692-1C02DBE2C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716" t="24085" r="18292" b="24670"/>
          <a:stretch>
            <a:fillRect/>
          </a:stretch>
        </p:blipFill>
        <p:spPr>
          <a:xfrm>
            <a:off x="792076" y="6176963"/>
            <a:ext cx="1417724" cy="63861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3D4D1DD-2D25-82BF-3506-59DC20C0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858-56D7-A24A-A33E-C1C12A674E2F}" type="datetime1">
              <a:rPr lang="en-US" smtClean="0"/>
              <a:t>2/25/26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B14795-247F-0ACE-CDBE-F88903A9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2EE5D6-F14D-2DCE-1B67-A5F33A62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7290-F73B-5962-1505-4D25FB02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38C62-0160-2442-6227-B352E437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ACBB-40F4-478B-143C-3DBFD05F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28E8-B97F-6C40-947F-C2C96F3F4648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37779-FC92-BA10-6A95-02883A79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8267B-C3C3-A824-CDC2-4E672192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2805-43C0-9B0F-EEB7-E75F77B6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0675B-C595-FE1C-C2C4-BE31FE85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A0210-8429-238E-B609-13E41CEE3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CB032-D53E-46F9-A404-4460D224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A371-8229-0F42-BAED-283E18185F1A}" type="datetime1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1780E-DB24-9847-CE9B-CD937B9E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FBB20-D094-1C81-5A56-5696D5D7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A870-E220-55CD-E4C8-DF0DF72D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AB160-207A-1C1B-52E6-E3E4656C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1F48A-8412-FC14-3AFA-3DF9AD99E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58E88-9E7B-592F-D1D1-589F21AED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8D9A9-9D45-DB45-EE2B-0A9796674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D1A40-F059-1A4F-2A7A-6AD5616A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7E44-4E60-414A-964C-5FF6D00E9592}" type="datetime1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E0115-E9C3-9214-1A1B-03D52EB7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32415-9F02-BE9F-5614-9077FE21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757A-2A55-3027-C949-04288B45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83F2C-7292-C9DB-4C72-6D2ECA5C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EF15-0308-D54D-8253-32D91B77EA5C}" type="datetime1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3504C-4670-3A88-724D-555C42F9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3268-C0E2-840F-447C-5357B34F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F21CE-082A-7EE2-3453-D6EF2106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878D-7801-4942-B145-67D77903FACD}" type="datetime1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4759E-3B44-79C1-600E-6186386F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6D6C2-0563-7E20-7526-F1B47E7D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5DE7-15E4-CA54-4042-85F6F9A4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62EF-1205-4A5B-6F05-7A6F9DE6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887C0-E3AA-9DBD-DA01-2955F617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B8D0F-87D5-F57C-7B04-B5720A6D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0E6A-F7B3-1E49-ADD5-33F176F70252}" type="datetime1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B2263-B72B-C9A2-C53A-497B8720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4B625-16E9-2C8F-7E08-457BD2AC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11B7-9220-9B4C-7313-A526EEA2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72B38-845A-C8C2-FAC0-40FB1DFBC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F9909-D031-2323-D845-B0A950241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6172A-2905-C0CF-9EE4-F8B4D87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56E0-B878-154B-B29A-8D85803BE00C}" type="datetime1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D1C9F-3F05-8C61-82C7-642D6A2D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07968-F350-05D7-51AB-848D6FFD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5437C-3F99-4E2E-5096-33BDF269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4084-79F9-4ACF-63E1-3D174C955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0919C-A062-5AC4-6E3C-FA9C6C774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A49033-B018-DD44-A0D8-712DFFB8368E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4C9CF-8178-027F-FF65-312FE2E6E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119B-4EDF-5691-7056-D46E8A4DD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02429-4781-6244-AD75-D3C87CE34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424F-4F92-B208-35CB-6A18C2B3A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as a market condition for European SMEs.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FE9F7-460B-F300-05EF-AF0FC8F57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Webinar, 25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February 2026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Ovidiu Mihăilă, Bitdefender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688BE5-4812-E9D8-5242-B09DC288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08" y="6068718"/>
            <a:ext cx="163274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5099D27-1428-33D8-5B76-05E28F9D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16" t="24085" r="18292" b="24670"/>
          <a:stretch>
            <a:fillRect/>
          </a:stretch>
        </p:blipFill>
        <p:spPr>
          <a:xfrm>
            <a:off x="5387138" y="6068718"/>
            <a:ext cx="1417724" cy="638615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160AD3B-3884-0C9B-E089-7D29EAD9F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246" y="6068718"/>
            <a:ext cx="1739900" cy="4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D6032-FA45-1765-C68F-0019C941A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624C4-CF42-C20F-F01F-8F274BEDEF93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Actionable priorities. (II)</a:t>
            </a:r>
          </a:p>
          <a:p>
            <a:endParaRPr lang="en-US" sz="2400" dirty="0"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3F936-5E39-BBAE-2B20-E14F6E9A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10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81FA493-7FC3-3B7F-1A80-079F5F66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6" y="652125"/>
            <a:ext cx="8263007" cy="62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0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7A963-C4E6-0360-BA27-03994E58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E2F4C-C4B0-F4D9-C3E9-8B762824443A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Implementation roadmap. (I)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The 90 days agenda.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41C0C-14A6-16E3-D69C-C2E381FF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00EBA6-1158-86E0-BD26-EF527EFD4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8"/>
          <a:stretch>
            <a:fillRect/>
          </a:stretch>
        </p:blipFill>
        <p:spPr bwMode="auto">
          <a:xfrm>
            <a:off x="3022283" y="1568666"/>
            <a:ext cx="6147433" cy="44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9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BD794-FA3B-EFBC-22B4-9FAECFA7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193D5-DB23-F25D-22CB-274A6F21F466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Implementation roadmap. (II)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The 1-year steps.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5BA09-C26A-4191-B846-D05079DD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77DC63-5A7A-8B75-F658-F5D119026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/>
          <a:stretch>
            <a:fillRect/>
          </a:stretch>
        </p:blipFill>
        <p:spPr bwMode="auto">
          <a:xfrm>
            <a:off x="2846581" y="2146300"/>
            <a:ext cx="6498837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B834-1AA7-BEE9-C473-E3F3B5B4B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E09615-80E4-5710-1B57-16DC8F83A751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Some take-aways.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Cybersecurity is a competitive edge.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A0CFA-58CE-85E5-39A4-8C739686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CC463D-1080-C70C-15F4-1067783A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77756"/>
              </p:ext>
            </p:extLst>
          </p:nvPr>
        </p:nvGraphicFramePr>
        <p:xfrm>
          <a:off x="838200" y="1310216"/>
          <a:ext cx="10515600" cy="485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1060760"/>
                    </a:ext>
                  </a:extLst>
                </a:gridCol>
                <a:gridCol w="9124950">
                  <a:extLst>
                    <a:ext uri="{9D8B030D-6E8A-4147-A177-3AD203B41FA5}">
                      <a16:colId xmlns:a16="http://schemas.microsoft.com/office/drawing/2014/main" val="3071776871"/>
                    </a:ext>
                  </a:extLst>
                </a:gridCol>
              </a:tblGrid>
              <a:tr h="971127">
                <a:tc>
                  <a:txBody>
                    <a:bodyPr/>
                    <a:lstStyle/>
                    <a:p>
                      <a:pPr algn="r"/>
                      <a:r>
                        <a:rPr lang="en-CH" sz="2400" b="0" dirty="0">
                          <a:solidFill>
                            <a:srgbClr val="006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risk is on your P&amp;L, not just your IT risk register.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07292"/>
                  </a:ext>
                </a:extLst>
              </a:tr>
              <a:tr h="971127">
                <a:tc>
                  <a:txBody>
                    <a:bodyPr/>
                    <a:lstStyle/>
                    <a:p>
                      <a:pPr algn="r"/>
                      <a:r>
                        <a:rPr lang="en-CH" sz="2400" b="0" dirty="0">
                          <a:solidFill>
                            <a:srgbClr val="006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NIS2 imposes personal liability on you, not your IT team.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25744"/>
                  </a:ext>
                </a:extLst>
              </a:tr>
              <a:tr h="971127">
                <a:tc>
                  <a:txBody>
                    <a:bodyPr/>
                    <a:lstStyle/>
                    <a:p>
                      <a:pPr algn="r"/>
                      <a:r>
                        <a:rPr lang="en-CH" sz="2400" b="0" dirty="0">
                          <a:solidFill>
                            <a:srgbClr val="006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Supply-chain pressure will cost you contracts, not just comfort.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838769"/>
                  </a:ext>
                </a:extLst>
              </a:tr>
              <a:tr h="971127">
                <a:tc>
                  <a:txBody>
                    <a:bodyPr/>
                    <a:lstStyle/>
                    <a:p>
                      <a:pPr algn="r"/>
                      <a:r>
                        <a:rPr lang="en-CH" sz="2400" b="0" dirty="0">
                          <a:solidFill>
                            <a:srgbClr val="006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five baseline controls deliver a 40–225× return.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60641"/>
                  </a:ext>
                </a:extLst>
              </a:tr>
              <a:tr h="971127">
                <a:tc>
                  <a:txBody>
                    <a:bodyPr/>
                    <a:lstStyle/>
                    <a:p>
                      <a:pPr algn="r"/>
                      <a:r>
                        <a:rPr lang="en-CH" sz="2400" b="0" dirty="0">
                          <a:solidFill>
                            <a:srgbClr val="006E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movers win supply-chain positions. Late movers lose them.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86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F7FF-DE05-2A0B-3511-C0A69E28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Cybersecurity in 2026.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threat reality.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SME vulnerability.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impact.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Actionable priorities.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roadmap.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Take-aways.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376BD-D2F3-E5B0-1D16-6AD8187E90FA}"/>
              </a:ext>
            </a:extLst>
          </p:cNvPr>
          <p:cNvSpPr txBox="1"/>
          <p:nvPr/>
        </p:nvSpPr>
        <p:spPr>
          <a:xfrm>
            <a:off x="838200" y="296214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E3E0-07D0-F26C-B112-36F9D12C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A787F-3665-5D58-3667-DB2A202DB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24CFB-1A73-D343-5547-98F6F3A9B35A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Cybersecurity in 2026.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Cyber risk is a business competitiveness problem and not an IT task.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152651-EFA4-CC0C-AF4E-96AFB631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B2A302-EF75-6BC9-C1A8-78A85AA19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15926" r="4136" b="15093"/>
          <a:stretch>
            <a:fillRect/>
          </a:stretch>
        </p:blipFill>
        <p:spPr bwMode="auto">
          <a:xfrm>
            <a:off x="1174750" y="1407183"/>
            <a:ext cx="984250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6FD15-990A-E471-F3D1-F72D5150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15197-70A2-D29B-AAEA-5AB3CF1C3F57}"/>
              </a:ext>
            </a:extLst>
          </p:cNvPr>
          <p:cNvSpPr txBox="1"/>
          <p:nvPr/>
        </p:nvSpPr>
        <p:spPr>
          <a:xfrm>
            <a:off x="838200" y="296214"/>
            <a:ext cx="1051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threat reality.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industrialised</a:t>
            </a:r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criminal ecosystem that has </a:t>
            </a:r>
            <a:r>
              <a:rPr lang="en-US" sz="24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democratised</a:t>
            </a:r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sophisticated attack capability. Attack volume targeting EU SMEs </a:t>
            </a:r>
            <a:r>
              <a:rPr lang="en-US" sz="2400" b="1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grew 81% in 2024-25</a:t>
            </a:r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EF630-7D7C-C338-D97D-040B2842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11A597-1D0E-DE65-81C0-D33A6C1E4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14537" r="8017" b="22871"/>
          <a:stretch>
            <a:fillRect/>
          </a:stretch>
        </p:blipFill>
        <p:spPr bwMode="auto">
          <a:xfrm>
            <a:off x="2959100" y="1810924"/>
            <a:ext cx="62738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3194-1B27-E709-DEDA-3625D054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88425C-B0F2-38C0-45B4-D9ECE8B29921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 SME vulnerability. (I)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For the European SMEs, size is no longer a shield.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E6426-406E-1D48-036B-A73FA923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B9FCF9-E2D1-15CD-465A-E524844DF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9509" r="3133" b="11503"/>
          <a:stretch>
            <a:fillRect/>
          </a:stretch>
        </p:blipFill>
        <p:spPr bwMode="auto">
          <a:xfrm>
            <a:off x="7613651" y="1501095"/>
            <a:ext cx="3740149" cy="24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0955D2B-2B41-D66E-BDAC-A87183278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18" r="5051" b="34320"/>
          <a:stretch>
            <a:fillRect/>
          </a:stretch>
        </p:blipFill>
        <p:spPr bwMode="auto">
          <a:xfrm>
            <a:off x="3663950" y="4302615"/>
            <a:ext cx="4864100" cy="19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9CD34A9-DD4F-2F11-B7C8-C963CC59C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10655" r="24207" b="31707"/>
          <a:stretch>
            <a:fillRect/>
          </a:stretch>
        </p:blipFill>
        <p:spPr bwMode="auto">
          <a:xfrm>
            <a:off x="2381619" y="1501095"/>
            <a:ext cx="2196731" cy="16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74DE9-8471-5ABA-7E2B-1E5DA241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E3C63-8BAA-7CC6-9EBA-9BB1291B721A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 SME vulnerability. (II)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For the European SMEs, size is no longer a shield.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F6160-A9FA-A750-778F-07D37C57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6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7DE295E-2017-B5F9-62B2-256FE158D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8345" r="3925" b="11316"/>
          <a:stretch>
            <a:fillRect/>
          </a:stretch>
        </p:blipFill>
        <p:spPr bwMode="auto">
          <a:xfrm>
            <a:off x="838200" y="1625600"/>
            <a:ext cx="575793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D95BF047-8B83-B65D-3E2B-85C6FC23E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8077" r="12057" b="26285"/>
          <a:stretch>
            <a:fillRect/>
          </a:stretch>
        </p:blipFill>
        <p:spPr bwMode="auto">
          <a:xfrm>
            <a:off x="6946900" y="1625600"/>
            <a:ext cx="4406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2C95A-480C-B35F-0119-35BE843E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4FE45-FD05-29AB-78BA-751A38CFDE25}"/>
              </a:ext>
            </a:extLst>
          </p:cNvPr>
          <p:cNvSpPr txBox="1"/>
          <p:nvPr/>
        </p:nvSpPr>
        <p:spPr>
          <a:xfrm>
            <a:off x="838200" y="296214"/>
            <a:ext cx="1051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Business impact. (I)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How cyber risk flows through a SME’s P&amp;L, balance sheet, and market position.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DBEA-F6FB-7AAB-8A07-D2D295ED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6BB21D-E250-7689-E529-063483FBB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8090" r="7199" b="9250"/>
          <a:stretch>
            <a:fillRect/>
          </a:stretch>
        </p:blipFill>
        <p:spPr bwMode="auto">
          <a:xfrm>
            <a:off x="7699791" y="1558098"/>
            <a:ext cx="3654009" cy="30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A54AD66-531F-339D-1DC4-16D0E274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5371" r="4086" b="7934"/>
          <a:stretch>
            <a:fillRect/>
          </a:stretch>
        </p:blipFill>
        <p:spPr bwMode="auto">
          <a:xfrm>
            <a:off x="838200" y="1558098"/>
            <a:ext cx="5019261" cy="41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625FC-ECD5-6A7C-E1F5-6A1C7BC0C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BECAC-35C3-313C-D1CB-6EF4DEB6987D}"/>
              </a:ext>
            </a:extLst>
          </p:cNvPr>
          <p:cNvSpPr txBox="1"/>
          <p:nvPr/>
        </p:nvSpPr>
        <p:spPr>
          <a:xfrm>
            <a:off x="838200" y="296214"/>
            <a:ext cx="1051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Business impact. (II)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How cyber risk flows through a SME’s P&amp;L, balance sheet, and market position.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96596-0564-B5CE-6565-C41129DD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DA526DE-5165-581F-001C-6A1B1D693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9524" r="12459" b="13228"/>
          <a:stretch>
            <a:fillRect/>
          </a:stretch>
        </p:blipFill>
        <p:spPr bwMode="auto">
          <a:xfrm>
            <a:off x="3182869" y="1973873"/>
            <a:ext cx="5826262" cy="34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6100-1314-D8F4-00EC-0CAFAB1D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B9667-67BE-2861-4219-A44A9900238B}"/>
              </a:ext>
            </a:extLst>
          </p:cNvPr>
          <p:cNvSpPr txBox="1"/>
          <p:nvPr/>
        </p:nvSpPr>
        <p:spPr>
          <a:xfrm>
            <a:off x="838200" y="296214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Actionable priorities. (I)</a:t>
            </a:r>
          </a:p>
          <a:p>
            <a:endParaRPr lang="en-US" sz="2400" dirty="0"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F4CB3-002D-E9F3-8DB2-7A7BE5ED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2429-4781-6244-AD75-D3C87CE3439C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2DE93FB-2955-C18E-4BC1-3BA9687DC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15588" r="7313" b="34412"/>
          <a:stretch>
            <a:fillRect/>
          </a:stretch>
        </p:blipFill>
        <p:spPr bwMode="auto">
          <a:xfrm>
            <a:off x="776816" y="1428750"/>
            <a:ext cx="10638367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5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319</Words>
  <Application>Microsoft Macintosh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Cybersecurity as a market condition for European SMEs.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Ovidiu M.</dc:creator>
  <cp:lastModifiedBy>Ovidiu M.</cp:lastModifiedBy>
  <cp:revision>39</cp:revision>
  <dcterms:created xsi:type="dcterms:W3CDTF">2026-02-23T13:29:18Z</dcterms:created>
  <dcterms:modified xsi:type="dcterms:W3CDTF">2026-02-25T11:15:43Z</dcterms:modified>
</cp:coreProperties>
</file>